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75" r:id="rId2"/>
    <p:sldId id="279" r:id="rId3"/>
    <p:sldId id="316" r:id="rId4"/>
    <p:sldId id="276" r:id="rId5"/>
    <p:sldId id="327" r:id="rId6"/>
    <p:sldId id="322" r:id="rId7"/>
    <p:sldId id="321" r:id="rId8"/>
    <p:sldId id="317" r:id="rId9"/>
    <p:sldId id="324" r:id="rId10"/>
    <p:sldId id="318" r:id="rId11"/>
    <p:sldId id="325" r:id="rId12"/>
    <p:sldId id="328" r:id="rId13"/>
    <p:sldId id="319" r:id="rId14"/>
    <p:sldId id="320" r:id="rId15"/>
    <p:sldId id="326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/>
    <p:restoredTop sz="86404"/>
  </p:normalViewPr>
  <p:slideViewPr>
    <p:cSldViewPr snapToGrid="0" snapToObjects="1">
      <p:cViewPr>
        <p:scale>
          <a:sx n="161" d="100"/>
          <a:sy n="161" d="100"/>
        </p:scale>
        <p:origin x="464" y="-272"/>
      </p:cViewPr>
      <p:guideLst>
        <p:guide orient="horz" pos="245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0B66B-E5D6-AD41-A7C0-BC0BDDA11871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0528C-CB43-2F45-A860-BF8036E09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964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1079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1795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646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649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0457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6332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057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953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154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8618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09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5819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4962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51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0528C-CB43-2F45-A860-BF8036E09C3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65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E6C45-FEDB-1B41-B74A-17F6123B0E4E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7BD66-5DA0-9848-B1E8-59D71614F7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178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14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3" name="텍스트 개체 틀 4"/>
          <p:cNvSpPr txBox="1">
            <a:spLocks/>
          </p:cNvSpPr>
          <p:nvPr/>
        </p:nvSpPr>
        <p:spPr>
          <a:xfrm>
            <a:off x="1701373" y="5322199"/>
            <a:ext cx="2419656" cy="372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사고 다발 지역 데이터</a:t>
            </a:r>
            <a:endParaRPr kumimoji="1" lang="en-US" altLang="ko-KR" sz="11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  <a:p>
            <a:r>
              <a:rPr kumimoji="1" lang="en-US" altLang="ko-KR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–-TAAS</a:t>
            </a:r>
            <a:r>
              <a:rPr kumimoji="1" lang="ko-KR" altLang="en-US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교통사고분석시스템</a:t>
            </a:r>
            <a:r>
              <a:rPr kumimoji="1" lang="en-US" altLang="ko-KR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endParaRPr kumimoji="1" lang="ko-KR" altLang="en-US" sz="11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 err="1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야심찬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 시작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sp>
        <p:nvSpPr>
          <p:cNvPr id="55" name="텍스트 개체 틀 4"/>
          <p:cNvSpPr txBox="1">
            <a:spLocks/>
          </p:cNvSpPr>
          <p:nvPr/>
        </p:nvSpPr>
        <p:spPr>
          <a:xfrm>
            <a:off x="1637721" y="2162969"/>
            <a:ext cx="4618700" cy="11326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사고 다발지역에서 갖는 </a:t>
            </a:r>
            <a:r>
              <a:rPr kumimoji="1" lang="en-US" altLang="ko-KR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데이터의 특징을 파악하자</a:t>
            </a:r>
            <a:r>
              <a:rPr kumimoji="1" lang="en-US" altLang="ko-KR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!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kumimoji="1" lang="ko-KR" altLang="en-US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사고 </a:t>
            </a:r>
            <a:r>
              <a:rPr kumimoji="1" lang="ko-KR" altLang="en-US" sz="1200" dirty="0" err="1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다발지역과</a:t>
            </a:r>
            <a:r>
              <a:rPr kumimoji="1" lang="ko-KR" altLang="en-US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DTG </a:t>
            </a:r>
            <a:r>
              <a:rPr kumimoji="1" lang="ko-KR" altLang="en-US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데이터를</a:t>
            </a:r>
            <a:r>
              <a:rPr kumimoji="1" lang="en-US" altLang="ko-KR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 Join</a:t>
            </a:r>
            <a:r>
              <a:rPr kumimoji="1" lang="ko-KR" altLang="en-US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해야한다</a:t>
            </a:r>
            <a:r>
              <a:rPr kumimoji="1" lang="en-US" altLang="ko-KR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.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kumimoji="1" lang="ko-KR" altLang="en-US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사고다발지역 데이터와 </a:t>
            </a:r>
            <a:r>
              <a:rPr kumimoji="1" lang="en-US" altLang="ko-KR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DTG </a:t>
            </a:r>
            <a:r>
              <a:rPr kumimoji="1" lang="ko-KR" altLang="en-US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데이터가 필요하다</a:t>
            </a:r>
            <a:r>
              <a:rPr kumimoji="1" lang="en-US" altLang="ko-KR" sz="12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  <a:sym typeface="Wingdings" pitchFamily="2" charset="2"/>
              </a:rPr>
              <a:t>.</a:t>
            </a:r>
          </a:p>
          <a:p>
            <a:pPr marL="171450" indent="-171450">
              <a:buFont typeface="Wingdings" pitchFamily="2" charset="2"/>
              <a:buChar char="à"/>
            </a:pPr>
            <a:endParaRPr kumimoji="1" lang="en-US" altLang="ko-KR" sz="12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  <a:sym typeface="Wingdings" pitchFamily="2" charset="2"/>
            </a:endParaRPr>
          </a:p>
          <a:p>
            <a:endParaRPr kumimoji="1" lang="ko-KR" altLang="en-US" sz="1200" dirty="0">
              <a:solidFill>
                <a:schemeClr val="tx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95AEA9-67EE-834A-9281-D3FE62C32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721" y="3244839"/>
            <a:ext cx="2846745" cy="1954933"/>
          </a:xfrm>
          <a:prstGeom prst="rect">
            <a:avLst/>
          </a:prstGeom>
        </p:spPr>
      </p:pic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5833B101-9A1F-C14F-9A6C-5778D6F2612D}"/>
              </a:ext>
            </a:extLst>
          </p:cNvPr>
          <p:cNvSpPr/>
          <p:nvPr/>
        </p:nvSpPr>
        <p:spPr>
          <a:xfrm>
            <a:off x="5409021" y="3187998"/>
            <a:ext cx="1576551" cy="2077360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B6E1EF76-C259-CE47-B7FE-0EC4E291A7CD}"/>
              </a:ext>
            </a:extLst>
          </p:cNvPr>
          <p:cNvSpPr txBox="1">
            <a:spLocks/>
          </p:cNvSpPr>
          <p:nvPr/>
        </p:nvSpPr>
        <p:spPr>
          <a:xfrm>
            <a:off x="5529060" y="5669119"/>
            <a:ext cx="24196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전국 버스 운행 기록계 </a:t>
            </a:r>
            <a:r>
              <a:rPr kumimoji="1" lang="en-US" altLang="ko-KR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(0801</a:t>
            </a:r>
            <a:r>
              <a:rPr kumimoji="1" lang="ko-KR" altLang="en-US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en-US" altLang="ko-KR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~</a:t>
            </a:r>
            <a:r>
              <a:rPr kumimoji="1" lang="ko-KR" altLang="en-US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en-US" altLang="ko-KR" sz="11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0807)</a:t>
            </a:r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78998BA7-C4B3-6940-B2EA-DA7D8FCA78E7}"/>
              </a:ext>
            </a:extLst>
          </p:cNvPr>
          <p:cNvSpPr/>
          <p:nvPr/>
        </p:nvSpPr>
        <p:spPr>
          <a:xfrm>
            <a:off x="5535226" y="3352891"/>
            <a:ext cx="1576551" cy="2077360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7B0E7240-2845-264C-A3A7-93BDD75A2FDB}"/>
              </a:ext>
            </a:extLst>
          </p:cNvPr>
          <p:cNvSpPr/>
          <p:nvPr/>
        </p:nvSpPr>
        <p:spPr>
          <a:xfrm>
            <a:off x="5734059" y="3528801"/>
            <a:ext cx="1576551" cy="2077360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</a:t>
            </a:r>
          </a:p>
        </p:txBody>
      </p:sp>
    </p:spTree>
    <p:extLst>
      <p:ext uri="{BB962C8B-B14F-4D97-AF65-F5344CB8AC3E}">
        <p14:creationId xmlns:p14="http://schemas.microsoft.com/office/powerpoint/2010/main" val="56328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그래도 크다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2C922-8890-D848-86F5-394737F1E867}"/>
              </a:ext>
            </a:extLst>
          </p:cNvPr>
          <p:cNvSpPr txBox="1"/>
          <p:nvPr/>
        </p:nvSpPr>
        <p:spPr>
          <a:xfrm>
            <a:off x="1375506" y="2162969"/>
            <a:ext cx="6531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(2/111)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완료됨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이러면 안됨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타협해야 됨 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 줄이기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  <a:sym typeface="Wingdings" pitchFamily="2" charset="2"/>
              </a:rPr>
              <a:t>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일단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DTG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에서 월요일과 서울 데이터만 뽑아내자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월요일 데이터만 선택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운행지역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코드가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11(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서울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)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인 데이터만 저장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87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그럼에도 불구하고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011C5-007E-BD4E-98D3-2C86BD33DC8C}"/>
              </a:ext>
            </a:extLst>
          </p:cNvPr>
          <p:cNvSpPr txBox="1"/>
          <p:nvPr/>
        </p:nvSpPr>
        <p:spPr>
          <a:xfrm>
            <a:off x="1558498" y="2139618"/>
            <a:ext cx="620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DTG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에서 도출할 수 있는 운전자의 위험 행동을 직접 정의</a:t>
            </a:r>
            <a:b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</a:b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E3182-57B7-204A-88F0-CC97F937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543" y="2885097"/>
            <a:ext cx="5865122" cy="23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8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그럼에도 불구하고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B284D-F701-FB4C-8772-B80FD3D8492E}"/>
              </a:ext>
            </a:extLst>
          </p:cNvPr>
          <p:cNvSpPr txBox="1"/>
          <p:nvPr/>
        </p:nvSpPr>
        <p:spPr>
          <a:xfrm>
            <a:off x="1841378" y="1993402"/>
            <a:ext cx="62086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위험운전행동의 코드를 </a:t>
            </a:r>
            <a:r>
              <a:rPr lang="ko-KR" altLang="en-US" sz="2400" dirty="0">
                <a:latin typeface="BM JUA_OTF" panose="02020603020101020101" pitchFamily="18" charset="-127"/>
                <a:ea typeface="BM JUA_OTF" panose="02020603020101020101" pitchFamily="18" charset="-127"/>
              </a:rPr>
              <a:t>정의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급가속</a:t>
            </a:r>
            <a:r>
              <a:rPr lang="ko-KR" altLang="en-US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1 </a:t>
            </a:r>
          </a:p>
          <a:p>
            <a:pPr lvl="1"/>
            <a:r>
              <a:rPr lang="ko-KR" altLang="en-US" sz="1600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급감속</a:t>
            </a:r>
            <a:r>
              <a:rPr lang="ko-KR" altLang="en-US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2 </a:t>
            </a:r>
          </a:p>
          <a:p>
            <a:pPr lvl="1"/>
            <a:r>
              <a:rPr lang="ko-KR" altLang="en-US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급회전 </a:t>
            </a:r>
            <a:r>
              <a:rPr lang="en-US" altLang="ko-KR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3 </a:t>
            </a:r>
          </a:p>
          <a:p>
            <a:pPr lvl="1"/>
            <a:r>
              <a:rPr lang="ko-KR" altLang="en-US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유턴 </a:t>
            </a:r>
            <a:r>
              <a:rPr lang="en-US" altLang="ko-KR" sz="1600" dirty="0">
                <a:latin typeface="BM JUA_OTF" panose="02020603020101020101" pitchFamily="18" charset="-127"/>
                <a:ea typeface="BM JUA_OTF" panose="02020603020101020101" pitchFamily="18" charset="-127"/>
              </a:rPr>
              <a:t>-&gt; 4</a:t>
            </a:r>
          </a:p>
          <a:p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>
                <a:latin typeface="+mj-ea"/>
                <a:ea typeface="+mj-ea"/>
              </a:rPr>
              <a:t>식별 코드</a:t>
            </a:r>
            <a:r>
              <a:rPr lang="en-US" altLang="ko-KR" dirty="0">
                <a:latin typeface="+mj-ea"/>
                <a:ea typeface="+mj-ea"/>
              </a:rPr>
              <a:t>], [</a:t>
            </a:r>
            <a:r>
              <a:rPr lang="ko-KR" altLang="en-US" dirty="0">
                <a:latin typeface="+mj-ea"/>
                <a:ea typeface="+mj-ea"/>
              </a:rPr>
              <a:t>위도</a:t>
            </a:r>
            <a:r>
              <a:rPr lang="en-US" altLang="ko-KR" dirty="0">
                <a:latin typeface="+mj-ea"/>
                <a:ea typeface="+mj-ea"/>
              </a:rPr>
              <a:t>], [</a:t>
            </a:r>
            <a:r>
              <a:rPr lang="ko-KR" altLang="en-US" dirty="0">
                <a:latin typeface="+mj-ea"/>
                <a:ea typeface="+mj-ea"/>
              </a:rPr>
              <a:t>경도</a:t>
            </a:r>
            <a:r>
              <a:rPr lang="en-US" altLang="ko-KR" dirty="0">
                <a:latin typeface="+mj-ea"/>
                <a:ea typeface="+mj-ea"/>
              </a:rPr>
              <a:t>], [</a:t>
            </a:r>
            <a:r>
              <a:rPr lang="ko-KR" altLang="en-US" dirty="0">
                <a:latin typeface="+mj-ea"/>
                <a:ea typeface="+mj-ea"/>
              </a:rPr>
              <a:t>위험운전행동</a:t>
            </a:r>
            <a:r>
              <a:rPr lang="en-US" altLang="ko-KR" dirty="0">
                <a:latin typeface="+mj-ea"/>
                <a:ea typeface="+mj-ea"/>
              </a:rPr>
              <a:t>] 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의 형태로 데이터를 </a:t>
            </a:r>
            <a:r>
              <a:rPr lang="ko-KR" altLang="en-US" sz="2400" dirty="0">
                <a:latin typeface="BM JUA_OTF" panose="02020603020101020101" pitchFamily="18" charset="-127"/>
                <a:ea typeface="BM JUA_OTF" panose="02020603020101020101" pitchFamily="18" charset="-127"/>
              </a:rPr>
              <a:t>정제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14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8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또 다른 문제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17FFF-02BD-CC48-A8D0-82F148E46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828" y="3936009"/>
            <a:ext cx="2616469" cy="1360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3011C5-007E-BD4E-98D3-2C86BD33DC8C}"/>
              </a:ext>
            </a:extLst>
          </p:cNvPr>
          <p:cNvSpPr txBox="1"/>
          <p:nvPr/>
        </p:nvSpPr>
        <p:spPr>
          <a:xfrm>
            <a:off x="1558498" y="2139618"/>
            <a:ext cx="6208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Spark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는 급 가속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급 감속 등 시간의 변화에 따라 발생하는 이벤트를  감지하기에 적합하지 않음</a:t>
            </a:r>
            <a:b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</a:b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(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속도를 기억하기 위해 이전 상태를 기억해야 하기 때문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CEP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도입할 시간이 없음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파이썬을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이용하여 정제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8747E-AFCC-7941-97C2-1CB15FA8E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854" y="3478302"/>
            <a:ext cx="1655301" cy="1655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A5831F-087D-4B4F-8F56-5454A4B06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498" y="3339947"/>
            <a:ext cx="5786742" cy="20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6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그럼에도 불구하고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011C5-007E-BD4E-98D3-2C86BD33DC8C}"/>
              </a:ext>
            </a:extLst>
          </p:cNvPr>
          <p:cNvSpPr txBox="1"/>
          <p:nvPr/>
        </p:nvSpPr>
        <p:spPr>
          <a:xfrm>
            <a:off x="1558498" y="2139618"/>
            <a:ext cx="6208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싱글 스레드로 처리하였지만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 크기를 줄였기 때문에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Python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을 이용하여 운전자의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위험행동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데이터를 추출 완료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323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시각화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87F4664-55DD-5241-89C0-652F1A061F37}"/>
              </a:ext>
            </a:extLst>
          </p:cNvPr>
          <p:cNvSpPr/>
          <p:nvPr/>
        </p:nvSpPr>
        <p:spPr>
          <a:xfrm>
            <a:off x="2162755" y="2282024"/>
            <a:ext cx="349857" cy="326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37AE4-3AED-7545-A07D-0288BF205681}"/>
              </a:ext>
            </a:extLst>
          </p:cNvPr>
          <p:cNvSpPr txBox="1"/>
          <p:nvPr/>
        </p:nvSpPr>
        <p:spPr>
          <a:xfrm>
            <a:off x="2782957" y="2274073"/>
            <a:ext cx="31407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급가속</a:t>
            </a:r>
            <a:endParaRPr lang="en-US" altLang="ko-KR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급감속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급회전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유턴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C61B9F-7243-7E4C-9CDA-6CC72120F262}"/>
              </a:ext>
            </a:extLst>
          </p:cNvPr>
          <p:cNvSpPr/>
          <p:nvPr/>
        </p:nvSpPr>
        <p:spPr>
          <a:xfrm>
            <a:off x="2162755" y="2844597"/>
            <a:ext cx="349857" cy="3260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9D6379-5A53-E94D-8745-096838109F11}"/>
              </a:ext>
            </a:extLst>
          </p:cNvPr>
          <p:cNvSpPr/>
          <p:nvPr/>
        </p:nvSpPr>
        <p:spPr>
          <a:xfrm>
            <a:off x="2162753" y="3975227"/>
            <a:ext cx="349857" cy="326003"/>
          </a:xfrm>
          <a:prstGeom prst="ellipse">
            <a:avLst/>
          </a:prstGeom>
          <a:solidFill>
            <a:srgbClr val="5E4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6F8643-7DE3-A24D-ABBA-A92C1E6DCB82}"/>
              </a:ext>
            </a:extLst>
          </p:cNvPr>
          <p:cNvSpPr/>
          <p:nvPr/>
        </p:nvSpPr>
        <p:spPr>
          <a:xfrm>
            <a:off x="2162754" y="3412654"/>
            <a:ext cx="349857" cy="3260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6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2551025" y="1455815"/>
            <a:ext cx="3818244" cy="242135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버스 교통사고의 주된 원인은 신호 위반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2C624-2BB2-D440-A98C-E2FC8FCFE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505" y="733299"/>
            <a:ext cx="5420147" cy="5334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AA7D17-0501-1A4A-BC1D-C210BE75C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59" y="2160880"/>
            <a:ext cx="3446231" cy="35310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BFE4C9-4E8C-0C44-9597-0CEEDA40A097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819286" y="1978841"/>
            <a:ext cx="1490366" cy="1421854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990993-0FE3-EF4E-B657-B744D88531C8}"/>
              </a:ext>
            </a:extLst>
          </p:cNvPr>
          <p:cNvSpPr txBox="1"/>
          <p:nvPr/>
        </p:nvSpPr>
        <p:spPr>
          <a:xfrm>
            <a:off x="279073" y="5550825"/>
            <a:ext cx="3315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“지난 </a:t>
            </a:r>
            <a:r>
              <a:rPr lang="en-US" altLang="ko-KR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2010</a:t>
            </a:r>
            <a:r>
              <a:rPr lang="ko-KR" altLang="en-US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년 이후 지난해까지 </a:t>
            </a:r>
            <a:r>
              <a:rPr lang="en-US" altLang="ko-KR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5</a:t>
            </a:r>
            <a:r>
              <a:rPr lang="ko-KR" altLang="en-US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년 동안 시내버스가 일으킨 사고로 </a:t>
            </a:r>
            <a:r>
              <a:rPr lang="en-US" altLang="ko-KR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585</a:t>
            </a:r>
            <a:r>
              <a:rPr lang="ko-KR" altLang="en-US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명이 </a:t>
            </a:r>
            <a:r>
              <a:rPr lang="ko-KR" altLang="en-US" sz="1000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숨졌다”며</a:t>
            </a:r>
            <a:r>
              <a:rPr lang="ko-KR" altLang="en-US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 “이 중 </a:t>
            </a:r>
            <a:r>
              <a:rPr lang="en-US" altLang="ko-KR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99</a:t>
            </a:r>
            <a:r>
              <a:rPr lang="ko-KR" altLang="en-US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명</a:t>
            </a:r>
            <a:r>
              <a:rPr lang="en-US" altLang="ko-KR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(16.9%)</a:t>
            </a:r>
            <a:r>
              <a:rPr lang="ko-KR" altLang="en-US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은 버스의 신호위반이 사고 </a:t>
            </a:r>
            <a:r>
              <a:rPr lang="ko-KR" altLang="en-US" sz="1000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원인이었다”고</a:t>
            </a:r>
            <a:r>
              <a:rPr lang="ko-KR" altLang="en-US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 밝혔다</a:t>
            </a:r>
            <a:r>
              <a:rPr lang="en-US" altLang="ko-KR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… </a:t>
            </a:r>
          </a:p>
          <a:p>
            <a:endParaRPr lang="en-US" sz="10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lang="en-US" altLang="ko-KR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https://</a:t>
            </a:r>
            <a:r>
              <a:rPr lang="en-US" altLang="ko-KR" sz="1000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www.huffingtonpost.kr</a:t>
            </a:r>
            <a:r>
              <a:rPr lang="en-US" altLang="ko-KR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/2015/09/30/story_n_8218812.html</a:t>
            </a:r>
            <a:endParaRPr lang="en-US" sz="10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9C073-45E1-E744-9CB6-C04A22AA4D50}"/>
              </a:ext>
            </a:extLst>
          </p:cNvPr>
          <p:cNvSpPr txBox="1"/>
          <p:nvPr/>
        </p:nvSpPr>
        <p:spPr>
          <a:xfrm>
            <a:off x="5276193" y="5821869"/>
            <a:ext cx="21034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신호위반 사고 </a:t>
            </a:r>
            <a:r>
              <a:rPr lang="ko-KR" altLang="en-US" sz="1000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다발지점</a:t>
            </a:r>
            <a:r>
              <a:rPr lang="ko-KR" altLang="en-US" sz="1000" dirty="0">
                <a:latin typeface="BM JUA_OTF" panose="02020603020101020101" pitchFamily="18" charset="-127"/>
                <a:ea typeface="BM JUA_OTF" panose="02020603020101020101" pitchFamily="18" charset="-127"/>
              </a:rPr>
              <a:t> 데이터 주로 사용</a:t>
            </a:r>
            <a:endParaRPr lang="en-US" sz="10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42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8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와</a:t>
            </a:r>
            <a:r>
              <a:rPr kumimoji="1" lang="en-US" altLang="ko-KR" sz="18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!</a:t>
            </a:r>
            <a:r>
              <a:rPr kumimoji="1" lang="ko-KR" altLang="en-US" sz="18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 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다발 지점 데이터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474CA-8897-2C40-963C-53CB60E35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786" y="2040745"/>
            <a:ext cx="5292048" cy="2742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B89D2B-FEB5-2142-9836-34A811FDE933}"/>
              </a:ext>
            </a:extLst>
          </p:cNvPr>
          <p:cNvSpPr txBox="1"/>
          <p:nvPr/>
        </p:nvSpPr>
        <p:spPr>
          <a:xfrm>
            <a:off x="2541269" y="4908844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다발 지점에 대한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GPS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따로 파일로 주진 않았다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09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800" b="1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직 접 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입력하기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38259-5C79-AA4C-89DF-8DCC7E54F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711"/>
          <a:stretch/>
        </p:blipFill>
        <p:spPr>
          <a:xfrm>
            <a:off x="1579518" y="2086154"/>
            <a:ext cx="3557866" cy="3080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B8AF73-A179-7547-BC00-50EF1B6EDD52}"/>
              </a:ext>
            </a:extLst>
          </p:cNvPr>
          <p:cNvSpPr txBox="1"/>
          <p:nvPr/>
        </p:nvSpPr>
        <p:spPr>
          <a:xfrm>
            <a:off x="5137384" y="2931217"/>
            <a:ext cx="280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Google map</a:t>
            </a:r>
            <a:r>
              <a:rPr lang="ko-KR" altLang="en-US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에서 똑같은 위치에 </a:t>
            </a:r>
            <a:r>
              <a:rPr lang="en-US" altLang="ko-KR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pin</a:t>
            </a:r>
            <a:r>
              <a:rPr lang="ko-KR" altLang="en-US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을 찍어 </a:t>
            </a:r>
            <a:r>
              <a:rPr lang="en-US" altLang="ko-KR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GPS</a:t>
            </a:r>
            <a:r>
              <a:rPr lang="ko-KR" altLang="en-US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 값을 가져왔다</a:t>
            </a:r>
            <a:r>
              <a:rPr lang="en-US" altLang="ko-KR" sz="1500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총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111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개</a:t>
            </a:r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33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8AF73-A179-7547-BC00-50EF1B6EDD52}"/>
              </a:ext>
            </a:extLst>
          </p:cNvPr>
          <p:cNvSpPr txBox="1"/>
          <p:nvPr/>
        </p:nvSpPr>
        <p:spPr>
          <a:xfrm>
            <a:off x="3538997" y="2771068"/>
            <a:ext cx="280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BM JUA_OTF" panose="02020603020101020101" pitchFamily="18" charset="-127"/>
                <a:ea typeface="BM JUA_OTF" panose="02020603020101020101" pitchFamily="18" charset="-127"/>
              </a:rPr>
              <a:t>사고 다발지역 </a:t>
            </a:r>
            <a:r>
              <a:rPr lang="en-US" altLang="ko-KR" sz="2000" dirty="0">
                <a:latin typeface="BM JUA_OTF" panose="02020603020101020101" pitchFamily="18" charset="-127"/>
                <a:ea typeface="BM JUA_OTF" panose="02020603020101020101" pitchFamily="18" charset="-127"/>
              </a:rPr>
              <a:t>OK</a:t>
            </a:r>
            <a:endParaRPr lang="en-US" sz="2800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65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485262" y="7003486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DTG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 데이터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2C922-8890-D848-86F5-394737F1E867}"/>
              </a:ext>
            </a:extLst>
          </p:cNvPr>
          <p:cNvSpPr txBox="1"/>
          <p:nvPr/>
        </p:nvSpPr>
        <p:spPr>
          <a:xfrm>
            <a:off x="1412956" y="3930680"/>
            <a:ext cx="6531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버스 별로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GPS,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속도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,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rpm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초당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개의 레코드가 저장되어 있다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하루의 데이터가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24G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로 압축되어 있다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* 일주일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하루치 데이터의 압축을 풀어 봤더니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200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개의 압축된 파일이 나왔다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매우 방대하다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9CE1C-B388-844A-88F6-698DDC6F6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73" y="2083793"/>
            <a:ext cx="3651543" cy="15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1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Apache Spark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로 전처리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2C922-8890-D848-86F5-394737F1E867}"/>
              </a:ext>
            </a:extLst>
          </p:cNvPr>
          <p:cNvSpPr txBox="1"/>
          <p:nvPr/>
        </p:nvSpPr>
        <p:spPr>
          <a:xfrm>
            <a:off x="1363034" y="2199454"/>
            <a:ext cx="6531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데이터의 양이 너무 방대하고 시간이 없어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vanilla python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으로는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단순한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파싱이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어렵다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반복 작업과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병렬처리에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능한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Spark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활용하기로 함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17FFF-02BD-CC48-A8D0-82F148E46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397" y="3381446"/>
            <a:ext cx="2616469" cy="13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1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Apache Spark</a:t>
            </a: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로 전처리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2C922-8890-D848-86F5-394737F1E867}"/>
              </a:ext>
            </a:extLst>
          </p:cNvPr>
          <p:cNvSpPr txBox="1"/>
          <p:nvPr/>
        </p:nvSpPr>
        <p:spPr>
          <a:xfrm>
            <a:off x="1363034" y="1922716"/>
            <a:ext cx="6531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클라우드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서비스상에서 클러스터 구축을 위한 비용과 시간이 부족하여 팀원 컴퓨터에 수동으로 데이터를 분산하고 각자 코드를 실행시킴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 커뮤니케이션은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카카오톡과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외장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SSD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로 진행되었다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17FFF-02BD-CC48-A8D0-82F148E46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985" y="2953343"/>
            <a:ext cx="1794303" cy="933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D46092-855B-E644-952F-68A9B21E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491" y="4815112"/>
            <a:ext cx="1125643" cy="422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A764D-7831-1E4B-8EA3-5EA8FF3DFC4A}"/>
              </a:ext>
            </a:extLst>
          </p:cNvPr>
          <p:cNvSpPr txBox="1"/>
          <p:nvPr/>
        </p:nvSpPr>
        <p:spPr>
          <a:xfrm>
            <a:off x="2355627" y="528632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이상</a:t>
            </a:r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D69429-00CD-AD4E-B0C4-DABC16E14336}"/>
              </a:ext>
            </a:extLst>
          </p:cNvPr>
          <p:cNvGrpSpPr/>
          <p:nvPr/>
        </p:nvGrpSpPr>
        <p:grpSpPr>
          <a:xfrm>
            <a:off x="4443969" y="2828729"/>
            <a:ext cx="2178463" cy="931035"/>
            <a:chOff x="4443969" y="2828729"/>
            <a:chExt cx="2178463" cy="93103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3F27000-1F0C-1049-A7C4-7E285D01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3969" y="2828729"/>
              <a:ext cx="1418897" cy="93103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EDC9068-0657-8545-8796-6B46F7DC3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1306" y="2972076"/>
              <a:ext cx="861126" cy="44778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D86E9F-A11A-754C-AF5C-185B613DA648}"/>
              </a:ext>
            </a:extLst>
          </p:cNvPr>
          <p:cNvGrpSpPr/>
          <p:nvPr/>
        </p:nvGrpSpPr>
        <p:grpSpPr>
          <a:xfrm>
            <a:off x="4443969" y="3756964"/>
            <a:ext cx="2178463" cy="931035"/>
            <a:chOff x="4443969" y="2828729"/>
            <a:chExt cx="2178463" cy="93103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E27C244-0E0F-D54A-BC57-F3792BBEC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3969" y="2828729"/>
              <a:ext cx="1418897" cy="93103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17517B4-FF60-1B44-A063-C02758BE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1306" y="2972076"/>
              <a:ext cx="861126" cy="447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6EB035-59BC-C449-BFA7-7F4730399BED}"/>
              </a:ext>
            </a:extLst>
          </p:cNvPr>
          <p:cNvGrpSpPr/>
          <p:nvPr/>
        </p:nvGrpSpPr>
        <p:grpSpPr>
          <a:xfrm>
            <a:off x="4421042" y="4676783"/>
            <a:ext cx="2178463" cy="931035"/>
            <a:chOff x="4443969" y="2828729"/>
            <a:chExt cx="2178463" cy="93103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ED7F665-623F-424D-A98D-896129AFF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3969" y="2828729"/>
              <a:ext cx="1418897" cy="93103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E6F379-591B-8544-813E-E3EA00B1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1306" y="2972076"/>
              <a:ext cx="861126" cy="44778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C4EB5FE-9E0E-594E-B86C-4DC35206C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302" y="3921152"/>
            <a:ext cx="1837986" cy="96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7F17C-BB8F-E94A-8A55-44322D5B54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2357" y="3137991"/>
            <a:ext cx="806241" cy="80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18922-E13C-A344-BA68-D6586904C0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8502" y="3921537"/>
            <a:ext cx="1333951" cy="15573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85FC89-2301-9347-ACA0-FBD41C00D957}"/>
              </a:ext>
            </a:extLst>
          </p:cNvPr>
          <p:cNvCxnSpPr/>
          <p:nvPr/>
        </p:nvCxnSpPr>
        <p:spPr>
          <a:xfrm>
            <a:off x="4121317" y="2933372"/>
            <a:ext cx="0" cy="2668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B961BB-B5AB-BA45-BDDB-FB1546E1BE3F}"/>
              </a:ext>
            </a:extLst>
          </p:cNvPr>
          <p:cNvCxnSpPr>
            <a:stCxn id="20" idx="3"/>
            <a:endCxn id="9" idx="1"/>
          </p:cNvCxnSpPr>
          <p:nvPr/>
        </p:nvCxnSpPr>
        <p:spPr>
          <a:xfrm>
            <a:off x="6622432" y="3195969"/>
            <a:ext cx="1079925" cy="3451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BDD4A0D-5F41-484A-870F-B36FD3769A82}"/>
              </a:ext>
            </a:extLst>
          </p:cNvPr>
          <p:cNvCxnSpPr>
            <a:stCxn id="26" idx="3"/>
          </p:cNvCxnSpPr>
          <p:nvPr/>
        </p:nvCxnSpPr>
        <p:spPr>
          <a:xfrm flipV="1">
            <a:off x="6622432" y="3541111"/>
            <a:ext cx="1079925" cy="5830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1CA3AC-A51C-7940-98FE-5A838B16F7C0}"/>
              </a:ext>
            </a:extLst>
          </p:cNvPr>
          <p:cNvCxnSpPr>
            <a:stCxn id="31" idx="3"/>
            <a:endCxn id="9" idx="1"/>
          </p:cNvCxnSpPr>
          <p:nvPr/>
        </p:nvCxnSpPr>
        <p:spPr>
          <a:xfrm flipV="1">
            <a:off x="6599505" y="3541112"/>
            <a:ext cx="1102852" cy="15029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C9AA1F-DB57-584B-B711-2933F2C4CC79}"/>
              </a:ext>
            </a:extLst>
          </p:cNvPr>
          <p:cNvCxnSpPr>
            <a:stCxn id="20" idx="3"/>
            <a:endCxn id="10" idx="1"/>
          </p:cNvCxnSpPr>
          <p:nvPr/>
        </p:nvCxnSpPr>
        <p:spPr>
          <a:xfrm>
            <a:off x="6622432" y="3195969"/>
            <a:ext cx="816070" cy="1504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E5518B4-50C9-4749-A15F-502F3C143AC1}"/>
              </a:ext>
            </a:extLst>
          </p:cNvPr>
          <p:cNvCxnSpPr>
            <a:stCxn id="31" idx="3"/>
            <a:endCxn id="10" idx="1"/>
          </p:cNvCxnSpPr>
          <p:nvPr/>
        </p:nvCxnSpPr>
        <p:spPr>
          <a:xfrm flipV="1">
            <a:off x="6599505" y="4700192"/>
            <a:ext cx="838997" cy="3438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63BFB7-EE4B-974A-AD8F-244C86B1B96C}"/>
              </a:ext>
            </a:extLst>
          </p:cNvPr>
          <p:cNvCxnSpPr>
            <a:stCxn id="26" idx="3"/>
            <a:endCxn id="10" idx="1"/>
          </p:cNvCxnSpPr>
          <p:nvPr/>
        </p:nvCxnSpPr>
        <p:spPr>
          <a:xfrm>
            <a:off x="6622432" y="4124204"/>
            <a:ext cx="816070" cy="5759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5C5A1B8-1A97-3C4B-8392-4E5899C1E087}"/>
              </a:ext>
            </a:extLst>
          </p:cNvPr>
          <p:cNvSpPr txBox="1"/>
          <p:nvPr/>
        </p:nvSpPr>
        <p:spPr>
          <a:xfrm>
            <a:off x="6678895" y="529418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비루한 현실</a:t>
            </a:r>
            <a:endParaRPr lang="en-US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50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2956" y="1370846"/>
            <a:ext cx="6531196" cy="432107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대체 처리 15"/>
          <p:cNvSpPr/>
          <p:nvPr/>
        </p:nvSpPr>
        <p:spPr>
          <a:xfrm>
            <a:off x="1412956" y="1370846"/>
            <a:ext cx="6531196" cy="411176"/>
          </a:xfrm>
          <a:prstGeom prst="flowChartAlternateProcess">
            <a:avLst/>
          </a:prstGeom>
          <a:solidFill>
            <a:srgbClr val="5E4A8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3784314" y="1438838"/>
            <a:ext cx="1976992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1500" dirty="0">
              <a:solidFill>
                <a:schemeClr val="bg1"/>
              </a:solidFill>
              <a:latin typeface="BM JUA_OTF" charset="-127"/>
              <a:ea typeface="BM JUA_OTF" charset="-127"/>
              <a:cs typeface="BM JUA_OTF" charset="-127"/>
            </a:endParaRPr>
          </a:p>
        </p:txBody>
      </p:sp>
      <p:sp>
        <p:nvSpPr>
          <p:cNvPr id="28" name="텍스트 개체 틀 9"/>
          <p:cNvSpPr txBox="1">
            <a:spLocks/>
          </p:cNvSpPr>
          <p:nvPr/>
        </p:nvSpPr>
        <p:spPr>
          <a:xfrm>
            <a:off x="1579518" y="6617353"/>
            <a:ext cx="7564482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7030A0"/>
                </a:solidFill>
                <a:latin typeface="BM JUA_OTF" charset="-127"/>
                <a:ea typeface="BM JUA_OTF" charset="-127"/>
                <a:cs typeface="BM JUA_OTF" charset="-127"/>
              </a:rPr>
              <a:t>울트라바이올렛</a:t>
            </a: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3538997" y="1415487"/>
            <a:ext cx="2204215" cy="22929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1500" dirty="0">
                <a:solidFill>
                  <a:schemeClr val="bg1"/>
                </a:solidFill>
                <a:latin typeface="BM JUA_OTF" charset="-127"/>
                <a:ea typeface="BM JUA_OTF" charset="-127"/>
                <a:cs typeface="BM JUA_OTF" charset="-127"/>
              </a:rPr>
              <a:t>그래도 크다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5" y="173089"/>
            <a:ext cx="914409" cy="914409"/>
          </a:xfrm>
          <a:prstGeom prst="rect">
            <a:avLst/>
          </a:prstGeom>
        </p:spPr>
      </p:pic>
      <p:sp>
        <p:nvSpPr>
          <p:cNvPr id="54" name="텍스트 개체 틀 4"/>
          <p:cNvSpPr txBox="1">
            <a:spLocks/>
          </p:cNvSpPr>
          <p:nvPr/>
        </p:nvSpPr>
        <p:spPr>
          <a:xfrm>
            <a:off x="1396724" y="629788"/>
            <a:ext cx="10483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043" kern="12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127730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0921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1535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2149" indent="0" algn="l" defTabSz="681228" rtl="0" eaLnBrk="1" latinLnBrk="1" hangingPunct="1">
              <a:spcBef>
                <a:spcPct val="20000"/>
              </a:spcBef>
              <a:buFontTx/>
              <a:buNone/>
              <a:defRPr lang="ko-KR" altLang="en-US" sz="13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3377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3991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4605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5219" indent="-170307" algn="l" defTabSz="681228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JUA_OTF" charset="-127"/>
                <a:ea typeface="BM JUA_OTF" charset="-127"/>
                <a:cs typeface="BM JUA_OTF" charset="-127"/>
              </a:rPr>
              <a:t>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2C922-8890-D848-86F5-394737F1E867}"/>
              </a:ext>
            </a:extLst>
          </p:cNvPr>
          <p:cNvSpPr txBox="1"/>
          <p:nvPr/>
        </p:nvSpPr>
        <p:spPr>
          <a:xfrm>
            <a:off x="1375506" y="1978221"/>
            <a:ext cx="6531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111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개의 사고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다발지역과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일주일치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DTG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데이터를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Join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해야함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DTG 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데이터 크기 만큼의 비교 연산을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111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번 해야함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비행기 이륙 소리가 나는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맥북프로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3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대를 돌려놓고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밥먹고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옴 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(1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시간</a:t>
            </a:r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17FFF-02BD-CC48-A8D0-82F148E46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960" y="2987195"/>
            <a:ext cx="1570481" cy="816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587907-E063-8F44-A1E8-469BEC7F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454" y="3636011"/>
            <a:ext cx="1081779" cy="998843"/>
          </a:xfrm>
          <a:prstGeom prst="rect">
            <a:avLst/>
          </a:prstGeom>
        </p:spPr>
      </p:pic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072B17E4-FE23-FF44-88EF-5C6CE94B4778}"/>
              </a:ext>
            </a:extLst>
          </p:cNvPr>
          <p:cNvSpPr/>
          <p:nvPr/>
        </p:nvSpPr>
        <p:spPr>
          <a:xfrm>
            <a:off x="1737020" y="3154921"/>
            <a:ext cx="1111276" cy="1327533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 </a:t>
            </a:r>
            <a:r>
              <a:rPr lang="en-US" altLang="ko-KR" dirty="0">
                <a:solidFill>
                  <a:sysClr val="windowText" lastClr="000000"/>
                </a:solidFill>
              </a:rPr>
              <a:t>(24GB)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5F462E4F-E468-754F-BAB5-E02B18C2E852}"/>
              </a:ext>
            </a:extLst>
          </p:cNvPr>
          <p:cNvSpPr/>
          <p:nvPr/>
        </p:nvSpPr>
        <p:spPr>
          <a:xfrm>
            <a:off x="1889420" y="3307321"/>
            <a:ext cx="1111276" cy="1327533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 </a:t>
            </a:r>
            <a:r>
              <a:rPr lang="en-US" altLang="ko-KR" dirty="0">
                <a:solidFill>
                  <a:sysClr val="windowText" lastClr="000000"/>
                </a:solidFill>
              </a:rPr>
              <a:t>(24GB)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EC0916C7-B087-ED4C-AF6A-5820931CA762}"/>
              </a:ext>
            </a:extLst>
          </p:cNvPr>
          <p:cNvSpPr/>
          <p:nvPr/>
        </p:nvSpPr>
        <p:spPr>
          <a:xfrm>
            <a:off x="2041820" y="3459721"/>
            <a:ext cx="1111276" cy="1327533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 </a:t>
            </a:r>
            <a:r>
              <a:rPr lang="en-US" altLang="ko-KR" dirty="0">
                <a:solidFill>
                  <a:sysClr val="windowText" lastClr="000000"/>
                </a:solidFill>
              </a:rPr>
              <a:t>(24GB)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E2B686BE-4229-9A4F-804B-663071923208}"/>
              </a:ext>
            </a:extLst>
          </p:cNvPr>
          <p:cNvSpPr/>
          <p:nvPr/>
        </p:nvSpPr>
        <p:spPr>
          <a:xfrm>
            <a:off x="2194220" y="3612121"/>
            <a:ext cx="1111276" cy="1327533"/>
          </a:xfrm>
          <a:prstGeom prst="snip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0807.tar </a:t>
            </a:r>
            <a:r>
              <a:rPr lang="en-US" altLang="ko-KR" dirty="0">
                <a:solidFill>
                  <a:sysClr val="windowText" lastClr="000000"/>
                </a:solidFill>
              </a:rPr>
              <a:t>(24GB)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771EB2-BA1A-C14A-B844-C61C2587F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001" y="3890357"/>
            <a:ext cx="1774189" cy="1164166"/>
          </a:xfrm>
          <a:prstGeom prst="rect">
            <a:avLst/>
          </a:prstGeom>
        </p:spPr>
      </p:pic>
      <p:sp>
        <p:nvSpPr>
          <p:cNvPr id="5" name="Plus 4">
            <a:extLst>
              <a:ext uri="{FF2B5EF4-FFF2-40B4-BE49-F238E27FC236}">
                <a16:creationId xmlns:a16="http://schemas.microsoft.com/office/drawing/2014/main" id="{AC0EA34A-FC0B-3B44-98B7-3BD32FD576C2}"/>
              </a:ext>
            </a:extLst>
          </p:cNvPr>
          <p:cNvSpPr/>
          <p:nvPr/>
        </p:nvSpPr>
        <p:spPr>
          <a:xfrm>
            <a:off x="3355125" y="4059015"/>
            <a:ext cx="490451" cy="540184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52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1045</TotalTime>
  <Words>469</Words>
  <Application>Microsoft Macintosh PowerPoint</Application>
  <PresentationFormat>On-screen Show (4:3)</PresentationFormat>
  <Paragraphs>129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BM JUA_OTF</vt:lpstr>
      <vt:lpstr>맑은 고딕</vt:lpstr>
      <vt:lpstr>Arial</vt:lpstr>
      <vt:lpstr>Calibri</vt:lpstr>
      <vt:lpstr>Calibri Light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공정환</dc:creator>
  <cp:lastModifiedBy>주현수</cp:lastModifiedBy>
  <cp:revision>174</cp:revision>
  <dcterms:created xsi:type="dcterms:W3CDTF">2018-03-27T02:42:40Z</dcterms:created>
  <dcterms:modified xsi:type="dcterms:W3CDTF">2018-06-08T01:01:33Z</dcterms:modified>
</cp:coreProperties>
</file>